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7" r:id="rId4"/>
    <p:sldId id="264" r:id="rId5"/>
    <p:sldId id="270" r:id="rId6"/>
    <p:sldId id="258" r:id="rId7"/>
    <p:sldId id="259" r:id="rId8"/>
    <p:sldId id="260" r:id="rId9"/>
    <p:sldId id="269" r:id="rId10"/>
    <p:sldId id="271"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3"/>
    <p:restoredTop sz="96197"/>
  </p:normalViewPr>
  <p:slideViewPr>
    <p:cSldViewPr snapToGrid="0">
      <p:cViewPr varScale="1">
        <p:scale>
          <a:sx n="113" d="100"/>
          <a:sy n="113" d="100"/>
        </p:scale>
        <p:origin x="208"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99D5E-898F-6841-A5DB-8451E9F0769A}"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63329-C233-AC41-A782-FE699DD2CB0A}" type="slidenum">
              <a:rPr lang="en-US" smtClean="0"/>
              <a:t>‹#›</a:t>
            </a:fld>
            <a:endParaRPr lang="en-US"/>
          </a:p>
        </p:txBody>
      </p:sp>
    </p:spTree>
    <p:extLst>
      <p:ext uri="{BB962C8B-B14F-4D97-AF65-F5344CB8AC3E}">
        <p14:creationId xmlns:p14="http://schemas.microsoft.com/office/powerpoint/2010/main" val="405163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truncated mean only</a:t>
            </a:r>
          </a:p>
        </p:txBody>
      </p:sp>
      <p:sp>
        <p:nvSpPr>
          <p:cNvPr id="4" name="Slide Number Placeholder 3"/>
          <p:cNvSpPr>
            <a:spLocks noGrp="1"/>
          </p:cNvSpPr>
          <p:nvPr>
            <p:ph type="sldNum" sz="quarter" idx="5"/>
          </p:nvPr>
        </p:nvSpPr>
        <p:spPr/>
        <p:txBody>
          <a:bodyPr/>
          <a:lstStyle/>
          <a:p>
            <a:fld id="{C7C63329-C233-AC41-A782-FE699DD2CB0A}" type="slidenum">
              <a:rPr lang="en-US" smtClean="0"/>
              <a:t>4</a:t>
            </a:fld>
            <a:endParaRPr lang="en-US"/>
          </a:p>
        </p:txBody>
      </p:sp>
    </p:spTree>
    <p:extLst>
      <p:ext uri="{BB962C8B-B14F-4D97-AF65-F5344CB8AC3E}">
        <p14:creationId xmlns:p14="http://schemas.microsoft.com/office/powerpoint/2010/main" val="1649136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survival for both truncated mean and probability at time t0</a:t>
            </a:r>
          </a:p>
        </p:txBody>
      </p:sp>
      <p:sp>
        <p:nvSpPr>
          <p:cNvPr id="4" name="Slide Number Placeholder 3"/>
          <p:cNvSpPr>
            <a:spLocks noGrp="1"/>
          </p:cNvSpPr>
          <p:nvPr>
            <p:ph type="sldNum" sz="quarter" idx="5"/>
          </p:nvPr>
        </p:nvSpPr>
        <p:spPr/>
        <p:txBody>
          <a:bodyPr/>
          <a:lstStyle/>
          <a:p>
            <a:fld id="{C7C63329-C233-AC41-A782-FE699DD2CB0A}" type="slidenum">
              <a:rPr lang="en-US" smtClean="0"/>
              <a:t>6</a:t>
            </a:fld>
            <a:endParaRPr lang="en-US"/>
          </a:p>
        </p:txBody>
      </p:sp>
    </p:spTree>
    <p:extLst>
      <p:ext uri="{BB962C8B-B14F-4D97-AF65-F5344CB8AC3E}">
        <p14:creationId xmlns:p14="http://schemas.microsoft.com/office/powerpoint/2010/main" val="1450667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cause 1 time for both truncated mean and probability at time t0</a:t>
            </a:r>
          </a:p>
          <a:p>
            <a:endParaRPr lang="en-US" dirty="0"/>
          </a:p>
        </p:txBody>
      </p:sp>
      <p:sp>
        <p:nvSpPr>
          <p:cNvPr id="4" name="Slide Number Placeholder 3"/>
          <p:cNvSpPr>
            <a:spLocks noGrp="1"/>
          </p:cNvSpPr>
          <p:nvPr>
            <p:ph type="sldNum" sz="quarter" idx="5"/>
          </p:nvPr>
        </p:nvSpPr>
        <p:spPr/>
        <p:txBody>
          <a:bodyPr/>
          <a:lstStyle/>
          <a:p>
            <a:fld id="{C7C63329-C233-AC41-A782-FE699DD2CB0A}" type="slidenum">
              <a:rPr lang="en-US" smtClean="0"/>
              <a:t>7</a:t>
            </a:fld>
            <a:endParaRPr lang="en-US"/>
          </a:p>
        </p:txBody>
      </p:sp>
    </p:spTree>
    <p:extLst>
      <p:ext uri="{BB962C8B-B14F-4D97-AF65-F5344CB8AC3E}">
        <p14:creationId xmlns:p14="http://schemas.microsoft.com/office/powerpoint/2010/main" val="3020419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closer to 0 is better. 0 means it was the TOP PERFORMER of that simulation</a:t>
            </a:r>
          </a:p>
          <a:p>
            <a:endParaRPr lang="en-US" dirty="0"/>
          </a:p>
          <a:p>
            <a:r>
              <a:rPr lang="en-US" dirty="0"/>
              <a:t>when we aren’t the top performer in terms of survival, what is the error / how much worse is it than the top performer in survival (shouldn’t be that much worse).</a:t>
            </a:r>
          </a:p>
          <a:p>
            <a:r>
              <a:rPr lang="en-US" dirty="0"/>
              <a:t>^ for one simulation, calculate overall survival summary statistic and do that for each of the methods, then pick the largest and then for each of the methods, take the largest minus each method.</a:t>
            </a:r>
          </a:p>
          <a:p>
            <a:r>
              <a:rPr lang="en-US" dirty="0"/>
              <a:t>see if its within alpha.; </a:t>
            </a:r>
          </a:p>
          <a:p>
            <a:r>
              <a:rPr lang="en-US" dirty="0"/>
              <a:t>^ then do mean and variance across simulations. mean is the regret for survival and regret for primary cause. </a:t>
            </a:r>
          </a:p>
          <a:p>
            <a:r>
              <a:rPr lang="en-US" dirty="0"/>
              <a:t>^ we want a smaller mean b/c we want closer to best.</a:t>
            </a:r>
          </a:p>
          <a:p>
            <a:endParaRPr lang="en-US" dirty="0"/>
          </a:p>
        </p:txBody>
      </p:sp>
      <p:sp>
        <p:nvSpPr>
          <p:cNvPr id="4" name="Slide Number Placeholder 3"/>
          <p:cNvSpPr>
            <a:spLocks noGrp="1"/>
          </p:cNvSpPr>
          <p:nvPr>
            <p:ph type="sldNum" sz="quarter" idx="5"/>
          </p:nvPr>
        </p:nvSpPr>
        <p:spPr/>
        <p:txBody>
          <a:bodyPr/>
          <a:lstStyle/>
          <a:p>
            <a:fld id="{C7C63329-C233-AC41-A782-FE699DD2CB0A}" type="slidenum">
              <a:rPr lang="en-US" smtClean="0"/>
              <a:t>8</a:t>
            </a:fld>
            <a:endParaRPr lang="en-US"/>
          </a:p>
        </p:txBody>
      </p:sp>
    </p:spTree>
    <p:extLst>
      <p:ext uri="{BB962C8B-B14F-4D97-AF65-F5344CB8AC3E}">
        <p14:creationId xmlns:p14="http://schemas.microsoft.com/office/powerpoint/2010/main" val="363335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same for primary CR (primary cause). </a:t>
            </a:r>
          </a:p>
          <a:p>
            <a:endParaRPr lang="en-US" dirty="0"/>
          </a:p>
        </p:txBody>
      </p:sp>
      <p:sp>
        <p:nvSpPr>
          <p:cNvPr id="4" name="Slide Number Placeholder 3"/>
          <p:cNvSpPr>
            <a:spLocks noGrp="1"/>
          </p:cNvSpPr>
          <p:nvPr>
            <p:ph type="sldNum" sz="quarter" idx="5"/>
          </p:nvPr>
        </p:nvSpPr>
        <p:spPr/>
        <p:txBody>
          <a:bodyPr/>
          <a:lstStyle/>
          <a:p>
            <a:fld id="{C7C63329-C233-AC41-A782-FE699DD2CB0A}" type="slidenum">
              <a:rPr lang="en-US" smtClean="0"/>
              <a:t>9</a:t>
            </a:fld>
            <a:endParaRPr lang="en-US"/>
          </a:p>
        </p:txBody>
      </p:sp>
    </p:spTree>
    <p:extLst>
      <p:ext uri="{BB962C8B-B14F-4D97-AF65-F5344CB8AC3E}">
        <p14:creationId xmlns:p14="http://schemas.microsoft.com/office/powerpoint/2010/main" val="1105770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9DF2-44ED-0DAF-1973-66FF9EB016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F63AD3-04BC-EC06-0DAB-3C4F44575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37766C-E9F3-B8A7-3BD5-FC2E43F232CF}"/>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5" name="Footer Placeholder 4">
            <a:extLst>
              <a:ext uri="{FF2B5EF4-FFF2-40B4-BE49-F238E27FC236}">
                <a16:creationId xmlns:a16="http://schemas.microsoft.com/office/drawing/2014/main" id="{6980CDBF-C26F-BDCB-55E8-3A08FB703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5DD40-EF66-D926-05E9-C0C47E7DA560}"/>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1307249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846D-570E-9A39-52E5-E94B65DBC0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3944D8-1A8F-4B71-FC28-CB983D53F8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E9C4E-7C8E-9959-CC5E-6D0824070ACC}"/>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5" name="Footer Placeholder 4">
            <a:extLst>
              <a:ext uri="{FF2B5EF4-FFF2-40B4-BE49-F238E27FC236}">
                <a16:creationId xmlns:a16="http://schemas.microsoft.com/office/drawing/2014/main" id="{917F34FD-5B0C-D706-793D-BE4E70750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20BF5-099D-3D9C-74A0-1617F60AA074}"/>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254010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12F4AF-EBD7-7EE8-87D3-0B3CF00100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D09EDE-6C34-F2FC-537A-076AB2B6F1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58036-9625-B475-FF72-2870F811290F}"/>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5" name="Footer Placeholder 4">
            <a:extLst>
              <a:ext uri="{FF2B5EF4-FFF2-40B4-BE49-F238E27FC236}">
                <a16:creationId xmlns:a16="http://schemas.microsoft.com/office/drawing/2014/main" id="{0BCF75F5-C37B-CA1F-BBCA-62D16AB79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C95C2-59B3-2606-CE0A-C4042F3E2562}"/>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2203184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C7A9-90DC-7485-C886-12E68F37A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5B324-EBC1-B6F7-6DAE-677BD8B7A7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63733-D4C3-CAC6-FDE5-3269D4F03A65}"/>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5" name="Footer Placeholder 4">
            <a:extLst>
              <a:ext uri="{FF2B5EF4-FFF2-40B4-BE49-F238E27FC236}">
                <a16:creationId xmlns:a16="http://schemas.microsoft.com/office/drawing/2014/main" id="{10893019-8B48-94AB-BAE6-C974F6725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E32D2-C59C-A5C2-43BE-922A2E1439C8}"/>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85871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7499-C84B-226E-307D-937068CCDB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032759-26C1-6823-2B1C-2C89F3087E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8AB484-CD15-DD19-E73F-5BCD69FE9751}"/>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5" name="Footer Placeholder 4">
            <a:extLst>
              <a:ext uri="{FF2B5EF4-FFF2-40B4-BE49-F238E27FC236}">
                <a16:creationId xmlns:a16="http://schemas.microsoft.com/office/drawing/2014/main" id="{31FF18F7-28B7-AECA-14D1-121622126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86824-C2CC-A534-B542-141E8733CBE2}"/>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2485725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9D812-7DDA-B522-F484-1BC1FEC099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694EF-0284-645F-38C8-7F0742B467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C635D9-79DF-A42D-D2B4-231400F16A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B2041-EE55-7C50-523B-4D401DB817E3}"/>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6" name="Footer Placeholder 5">
            <a:extLst>
              <a:ext uri="{FF2B5EF4-FFF2-40B4-BE49-F238E27FC236}">
                <a16:creationId xmlns:a16="http://schemas.microsoft.com/office/drawing/2014/main" id="{D6A0A3B8-A931-01D4-B9EC-831DACB52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7CE42E-C846-726A-D538-CB4F220D91DA}"/>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2197036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5192-B9AB-55F8-904D-8CD81EBFC1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516CC-E932-C6A8-CDBD-57754D8678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F22772-7D43-7B16-CE02-D0653FBB9A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21D5A6-544A-9D46-95F0-F7E25DD9AA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83D312-6691-2141-321E-07B63D8120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4282E5-E759-C8A2-526B-1AD6E34E71BE}"/>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8" name="Footer Placeholder 7">
            <a:extLst>
              <a:ext uri="{FF2B5EF4-FFF2-40B4-BE49-F238E27FC236}">
                <a16:creationId xmlns:a16="http://schemas.microsoft.com/office/drawing/2014/main" id="{425B957C-D330-5933-D120-94C0497AC9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73E495-B306-475E-80CC-DD75DCC857D6}"/>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2680650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70F9-946D-58FE-0B5A-214198E6BF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8409B1-0333-DF6F-CC29-E5F759209590}"/>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4" name="Footer Placeholder 3">
            <a:extLst>
              <a:ext uri="{FF2B5EF4-FFF2-40B4-BE49-F238E27FC236}">
                <a16:creationId xmlns:a16="http://schemas.microsoft.com/office/drawing/2014/main" id="{ABDDA781-F8ED-7DE5-B355-441C1E3FC2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667D36-BABE-E5B7-6A88-45BF5DF4B816}"/>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3071209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021438-FB6A-09A6-DE29-33A509A3C5E3}"/>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3" name="Footer Placeholder 2">
            <a:extLst>
              <a:ext uri="{FF2B5EF4-FFF2-40B4-BE49-F238E27FC236}">
                <a16:creationId xmlns:a16="http://schemas.microsoft.com/office/drawing/2014/main" id="{EA4D486B-F54F-F20A-BC1A-4977F1FA41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8217E4-A0EF-2A48-4277-AE3B504195AB}"/>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262164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73E44-9EBF-6078-413B-65E8153FA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4F5ACB-09D3-D7A6-423B-6AEAE04971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0CCD23-11D7-944B-368D-34CF3BE9B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814BBB-0062-BB8D-4F32-5532F6EBFF1F}"/>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6" name="Footer Placeholder 5">
            <a:extLst>
              <a:ext uri="{FF2B5EF4-FFF2-40B4-BE49-F238E27FC236}">
                <a16:creationId xmlns:a16="http://schemas.microsoft.com/office/drawing/2014/main" id="{60BE7D99-6B5F-FC83-C750-2E4967688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C84F9-3D2A-B057-36AE-6B2DFB6625C5}"/>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525413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1FED-9478-0A4E-FD78-69A9592E4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14D765-0A3E-A084-C763-E5D8C1E899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E9A5B1-4F23-0C13-1EA2-42C6BFF3DA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CB947A-7478-E469-3980-AF312489EBE4}"/>
              </a:ext>
            </a:extLst>
          </p:cNvPr>
          <p:cNvSpPr>
            <a:spLocks noGrp="1"/>
          </p:cNvSpPr>
          <p:nvPr>
            <p:ph type="dt" sz="half" idx="10"/>
          </p:nvPr>
        </p:nvSpPr>
        <p:spPr/>
        <p:txBody>
          <a:bodyPr/>
          <a:lstStyle/>
          <a:p>
            <a:fld id="{5BFA5DD6-E494-B949-8948-259FB2C4F15B}" type="datetimeFigureOut">
              <a:rPr lang="en-US" smtClean="0"/>
              <a:t>12/6/23</a:t>
            </a:fld>
            <a:endParaRPr lang="en-US"/>
          </a:p>
        </p:txBody>
      </p:sp>
      <p:sp>
        <p:nvSpPr>
          <p:cNvPr id="6" name="Footer Placeholder 5">
            <a:extLst>
              <a:ext uri="{FF2B5EF4-FFF2-40B4-BE49-F238E27FC236}">
                <a16:creationId xmlns:a16="http://schemas.microsoft.com/office/drawing/2014/main" id="{B07D6871-DDBC-4977-B50B-6334AEEB17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48C45-5B8B-9018-4291-5F6D76B2105F}"/>
              </a:ext>
            </a:extLst>
          </p:cNvPr>
          <p:cNvSpPr>
            <a:spLocks noGrp="1"/>
          </p:cNvSpPr>
          <p:nvPr>
            <p:ph type="sldNum" sz="quarter" idx="12"/>
          </p:nvPr>
        </p:nvSpPr>
        <p:spPr/>
        <p:txBody>
          <a:bodyPr/>
          <a:lstStyle/>
          <a:p>
            <a:fld id="{17DFDE8A-E3B0-BE47-A6AC-DDADBD8DC180}" type="slidenum">
              <a:rPr lang="en-US" smtClean="0"/>
              <a:t>‹#›</a:t>
            </a:fld>
            <a:endParaRPr lang="en-US"/>
          </a:p>
        </p:txBody>
      </p:sp>
    </p:spTree>
    <p:extLst>
      <p:ext uri="{BB962C8B-B14F-4D97-AF65-F5344CB8AC3E}">
        <p14:creationId xmlns:p14="http://schemas.microsoft.com/office/powerpoint/2010/main" val="76554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9D732-C8A4-F704-A576-A4EFDEF88E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10CCC6-B691-3C44-BB1C-E56F73AB69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01D48-AE6D-47B8-5981-B656B6E5E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FA5DD6-E494-B949-8948-259FB2C4F15B}" type="datetimeFigureOut">
              <a:rPr lang="en-US" smtClean="0"/>
              <a:t>12/6/23</a:t>
            </a:fld>
            <a:endParaRPr lang="en-US"/>
          </a:p>
        </p:txBody>
      </p:sp>
      <p:sp>
        <p:nvSpPr>
          <p:cNvPr id="5" name="Footer Placeholder 4">
            <a:extLst>
              <a:ext uri="{FF2B5EF4-FFF2-40B4-BE49-F238E27FC236}">
                <a16:creationId xmlns:a16="http://schemas.microsoft.com/office/drawing/2014/main" id="{646E0956-4FD6-85D1-7D06-3D95DE5132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291CEB-5903-C3E0-4FAF-80A86A7AE4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FDE8A-E3B0-BE47-A6AC-DDADBD8DC180}" type="slidenum">
              <a:rPr lang="en-US" smtClean="0"/>
              <a:t>‹#›</a:t>
            </a:fld>
            <a:endParaRPr lang="en-US"/>
          </a:p>
        </p:txBody>
      </p:sp>
    </p:spTree>
    <p:extLst>
      <p:ext uri="{BB962C8B-B14F-4D97-AF65-F5344CB8AC3E}">
        <p14:creationId xmlns:p14="http://schemas.microsoft.com/office/powerpoint/2010/main" val="4262224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A475-352A-D5BC-A33D-282ED1027643}"/>
              </a:ext>
            </a:extLst>
          </p:cNvPr>
          <p:cNvSpPr>
            <a:spLocks noGrp="1"/>
          </p:cNvSpPr>
          <p:nvPr>
            <p:ph type="ctrTitle"/>
          </p:nvPr>
        </p:nvSpPr>
        <p:spPr/>
        <p:txBody>
          <a:bodyPr/>
          <a:lstStyle/>
          <a:p>
            <a:r>
              <a:rPr lang="en-US" dirty="0"/>
              <a:t>Current Simulations</a:t>
            </a:r>
          </a:p>
        </p:txBody>
      </p:sp>
      <p:sp>
        <p:nvSpPr>
          <p:cNvPr id="3" name="Subtitle 2">
            <a:extLst>
              <a:ext uri="{FF2B5EF4-FFF2-40B4-BE49-F238E27FC236}">
                <a16:creationId xmlns:a16="http://schemas.microsoft.com/office/drawing/2014/main" id="{7A7C80F6-9651-31E3-1949-B4DA23940832}"/>
              </a:ext>
            </a:extLst>
          </p:cNvPr>
          <p:cNvSpPr>
            <a:spLocks noGrp="1"/>
          </p:cNvSpPr>
          <p:nvPr>
            <p:ph type="subTitle" idx="1"/>
          </p:nvPr>
        </p:nvSpPr>
        <p:spPr/>
        <p:txBody>
          <a:bodyPr/>
          <a:lstStyle/>
          <a:p>
            <a:r>
              <a:rPr lang="en-US" dirty="0"/>
              <a:t>12/6/2023</a:t>
            </a:r>
          </a:p>
          <a:p>
            <a:r>
              <a:rPr lang="en-US" dirty="0"/>
              <a:t>Christina Zhou</a:t>
            </a:r>
          </a:p>
        </p:txBody>
      </p:sp>
    </p:spTree>
    <p:extLst>
      <p:ext uri="{BB962C8B-B14F-4D97-AF65-F5344CB8AC3E}">
        <p14:creationId xmlns:p14="http://schemas.microsoft.com/office/powerpoint/2010/main" val="1288483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graph&#10;&#10;Description automatically generated">
            <a:extLst>
              <a:ext uri="{FF2B5EF4-FFF2-40B4-BE49-F238E27FC236}">
                <a16:creationId xmlns:a16="http://schemas.microsoft.com/office/drawing/2014/main" id="{1489814E-1E2B-AF0B-30BC-DEC14E1619DD}"/>
              </a:ext>
            </a:extLst>
          </p:cNvPr>
          <p:cNvPicPr>
            <a:picLocks noGrp="1" noChangeAspect="1"/>
          </p:cNvPicPr>
          <p:nvPr>
            <p:ph idx="1"/>
          </p:nvPr>
        </p:nvPicPr>
        <p:blipFill>
          <a:blip r:embed="rId2"/>
          <a:stretch>
            <a:fillRect/>
          </a:stretch>
        </p:blipFill>
        <p:spPr>
          <a:xfrm>
            <a:off x="677334" y="1380070"/>
            <a:ext cx="10905066" cy="5452533"/>
          </a:xfrm>
          <a:prstGeom prst="rect">
            <a:avLst/>
          </a:prstGeom>
        </p:spPr>
      </p:pic>
      <p:sp>
        <p:nvSpPr>
          <p:cNvPr id="6" name="TextBox 5">
            <a:extLst>
              <a:ext uri="{FF2B5EF4-FFF2-40B4-BE49-F238E27FC236}">
                <a16:creationId xmlns:a16="http://schemas.microsoft.com/office/drawing/2014/main" id="{CC0EBE09-75C1-0F9B-6B1F-C64808C29E01}"/>
              </a:ext>
            </a:extLst>
          </p:cNvPr>
          <p:cNvSpPr txBox="1"/>
          <p:nvPr/>
        </p:nvSpPr>
        <p:spPr>
          <a:xfrm>
            <a:off x="553156" y="338667"/>
            <a:ext cx="10515699" cy="646331"/>
          </a:xfrm>
          <a:prstGeom prst="rect">
            <a:avLst/>
          </a:prstGeom>
          <a:noFill/>
        </p:spPr>
        <p:txBody>
          <a:bodyPr wrap="none" rtlCol="0">
            <a:spAutoFit/>
          </a:bodyPr>
          <a:lstStyle/>
          <a:p>
            <a:r>
              <a:rPr lang="en-US" dirty="0"/>
              <a:t>Mean/SD and distribution of Proportion of Subjects Experiencing Cause 1 first</a:t>
            </a:r>
          </a:p>
          <a:p>
            <a:r>
              <a:rPr lang="en-US" dirty="0"/>
              <a:t>Lower is better since the goal is to minimize cause 1 (priority CR) failures when we move to Phase 2 of method.</a:t>
            </a:r>
          </a:p>
        </p:txBody>
      </p:sp>
    </p:spTree>
    <p:extLst>
      <p:ext uri="{BB962C8B-B14F-4D97-AF65-F5344CB8AC3E}">
        <p14:creationId xmlns:p14="http://schemas.microsoft.com/office/powerpoint/2010/main" val="4284995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435A2-9AED-069E-34AC-971E6A2CBCAA}"/>
              </a:ext>
            </a:extLst>
          </p:cNvPr>
          <p:cNvSpPr>
            <a:spLocks noGrp="1"/>
          </p:cNvSpPr>
          <p:nvPr>
            <p:ph type="title"/>
          </p:nvPr>
        </p:nvSpPr>
        <p:spPr/>
        <p:txBody>
          <a:bodyPr/>
          <a:lstStyle/>
          <a:p>
            <a:r>
              <a:rPr lang="en-US" dirty="0"/>
              <a:t>Next Steps</a:t>
            </a:r>
          </a:p>
        </p:txBody>
      </p:sp>
      <p:sp>
        <p:nvSpPr>
          <p:cNvPr id="3" name="Text Placeholder 2">
            <a:extLst>
              <a:ext uri="{FF2B5EF4-FFF2-40B4-BE49-F238E27FC236}">
                <a16:creationId xmlns:a16="http://schemas.microsoft.com/office/drawing/2014/main" id="{5BA34884-5E8A-35CF-D69B-E3A8D64677DF}"/>
              </a:ext>
            </a:extLst>
          </p:cNvPr>
          <p:cNvSpPr>
            <a:spLocks noGrp="1"/>
          </p:cNvSpPr>
          <p:nvPr>
            <p:ph type="body" idx="1"/>
          </p:nvPr>
        </p:nvSpPr>
        <p:spPr/>
        <p:txBody>
          <a:bodyPr/>
          <a:lstStyle/>
          <a:p>
            <a:r>
              <a:rPr lang="en-US" dirty="0"/>
              <a:t>Simulation</a:t>
            </a:r>
          </a:p>
        </p:txBody>
      </p:sp>
      <p:sp>
        <p:nvSpPr>
          <p:cNvPr id="4" name="Content Placeholder 3">
            <a:extLst>
              <a:ext uri="{FF2B5EF4-FFF2-40B4-BE49-F238E27FC236}">
                <a16:creationId xmlns:a16="http://schemas.microsoft.com/office/drawing/2014/main" id="{9E31A2FF-E721-D1D6-291E-A01B6D947D05}"/>
              </a:ext>
            </a:extLst>
          </p:cNvPr>
          <p:cNvSpPr>
            <a:spLocks noGrp="1"/>
          </p:cNvSpPr>
          <p:nvPr>
            <p:ph sz="half" idx="2"/>
          </p:nvPr>
        </p:nvSpPr>
        <p:spPr/>
        <p:txBody>
          <a:bodyPr>
            <a:normAutofit/>
          </a:bodyPr>
          <a:lstStyle/>
          <a:p>
            <a:r>
              <a:rPr lang="en-US" dirty="0"/>
              <a:t>Implement H. Cho’s </a:t>
            </a:r>
            <a:r>
              <a:rPr lang="en-US" dirty="0" err="1"/>
              <a:t>dtrSurv</a:t>
            </a:r>
            <a:r>
              <a:rPr lang="en-US" dirty="0"/>
              <a:t> into simulations</a:t>
            </a:r>
          </a:p>
          <a:p>
            <a:pPr lvl="1"/>
            <a:r>
              <a:rPr lang="en-US" dirty="0"/>
              <a:t>eventually add in other methods as well</a:t>
            </a:r>
          </a:p>
          <a:p>
            <a:r>
              <a:rPr lang="en-US" dirty="0"/>
              <a:t>Add in censoring to training dataset</a:t>
            </a:r>
          </a:p>
          <a:p>
            <a:pPr lvl="1"/>
            <a:r>
              <a:rPr lang="en-US" dirty="0"/>
              <a:t>add in observation data</a:t>
            </a:r>
          </a:p>
        </p:txBody>
      </p:sp>
      <p:sp>
        <p:nvSpPr>
          <p:cNvPr id="5" name="Text Placeholder 4">
            <a:extLst>
              <a:ext uri="{FF2B5EF4-FFF2-40B4-BE49-F238E27FC236}">
                <a16:creationId xmlns:a16="http://schemas.microsoft.com/office/drawing/2014/main" id="{FA7ED82E-A950-6939-D773-67D49DAFE467}"/>
              </a:ext>
            </a:extLst>
          </p:cNvPr>
          <p:cNvSpPr>
            <a:spLocks noGrp="1"/>
          </p:cNvSpPr>
          <p:nvPr>
            <p:ph type="body" sz="quarter" idx="3"/>
          </p:nvPr>
        </p:nvSpPr>
        <p:spPr/>
        <p:txBody>
          <a:bodyPr/>
          <a:lstStyle/>
          <a:p>
            <a:r>
              <a:rPr lang="en-US" dirty="0"/>
              <a:t>Real World Analysis</a:t>
            </a:r>
          </a:p>
        </p:txBody>
      </p:sp>
      <p:sp>
        <p:nvSpPr>
          <p:cNvPr id="6" name="Content Placeholder 5">
            <a:extLst>
              <a:ext uri="{FF2B5EF4-FFF2-40B4-BE49-F238E27FC236}">
                <a16:creationId xmlns:a16="http://schemas.microsoft.com/office/drawing/2014/main" id="{7ADCE6BC-4703-F85F-AB49-B65E586D1066}"/>
              </a:ext>
            </a:extLst>
          </p:cNvPr>
          <p:cNvSpPr>
            <a:spLocks noGrp="1"/>
          </p:cNvSpPr>
          <p:nvPr>
            <p:ph sz="quarter" idx="4"/>
          </p:nvPr>
        </p:nvSpPr>
        <p:spPr/>
        <p:txBody>
          <a:bodyPr>
            <a:normAutofit/>
          </a:bodyPr>
          <a:lstStyle/>
          <a:p>
            <a:r>
              <a:rPr lang="en-US" dirty="0"/>
              <a:t>CLTI PAD dataset: modify to one row per subject (first amputation from any wound to occur before death = amputation)</a:t>
            </a:r>
          </a:p>
          <a:p>
            <a:pPr lvl="1"/>
            <a:r>
              <a:rPr lang="en-US" dirty="0"/>
              <a:t>composite outcome of death and amputation </a:t>
            </a:r>
          </a:p>
          <a:p>
            <a:pPr lvl="1"/>
            <a:r>
              <a:rPr lang="en-US" dirty="0"/>
              <a:t>primary CR would be amputation</a:t>
            </a:r>
          </a:p>
          <a:p>
            <a:r>
              <a:rPr lang="en-US" dirty="0"/>
              <a:t>See if there are any other datasets</a:t>
            </a:r>
          </a:p>
          <a:p>
            <a:pPr lvl="1"/>
            <a:endParaRPr lang="en-US" dirty="0"/>
          </a:p>
        </p:txBody>
      </p:sp>
    </p:spTree>
    <p:extLst>
      <p:ext uri="{BB962C8B-B14F-4D97-AF65-F5344CB8AC3E}">
        <p14:creationId xmlns:p14="http://schemas.microsoft.com/office/powerpoint/2010/main" val="3446807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EA35-FF6C-DACD-1EDC-011BE0304A17}"/>
              </a:ext>
            </a:extLst>
          </p:cNvPr>
          <p:cNvSpPr>
            <a:spLocks noGrp="1"/>
          </p:cNvSpPr>
          <p:nvPr>
            <p:ph type="title"/>
          </p:nvPr>
        </p:nvSpPr>
        <p:spPr/>
        <p:txBody>
          <a:bodyPr/>
          <a:lstStyle/>
          <a:p>
            <a:r>
              <a:rPr lang="en-US" dirty="0"/>
              <a:t>Simulation Settings</a:t>
            </a:r>
          </a:p>
        </p:txBody>
      </p:sp>
      <p:sp>
        <p:nvSpPr>
          <p:cNvPr id="3" name="Content Placeholder 2">
            <a:extLst>
              <a:ext uri="{FF2B5EF4-FFF2-40B4-BE49-F238E27FC236}">
                <a16:creationId xmlns:a16="http://schemas.microsoft.com/office/drawing/2014/main" id="{5540E40F-AA48-B5B2-EA8C-703CF513AB13}"/>
              </a:ext>
            </a:extLst>
          </p:cNvPr>
          <p:cNvSpPr>
            <a:spLocks noGrp="1"/>
          </p:cNvSpPr>
          <p:nvPr>
            <p:ph idx="1"/>
          </p:nvPr>
        </p:nvSpPr>
        <p:spPr/>
        <p:txBody>
          <a:bodyPr/>
          <a:lstStyle/>
          <a:p>
            <a:r>
              <a:rPr lang="en-US" dirty="0"/>
              <a:t>Trained on censored data; evaluated on test data with NO censoring.</a:t>
            </a:r>
          </a:p>
          <a:p>
            <a:r>
              <a:rPr lang="en-US" dirty="0"/>
              <a:t>200 simulations per setting</a:t>
            </a:r>
          </a:p>
          <a:p>
            <a:r>
              <a:rPr lang="en-US" dirty="0"/>
              <a:t>Sample Size: N = 400 vs N = 1000</a:t>
            </a:r>
          </a:p>
          <a:p>
            <a:pPr lvl="1"/>
            <a:r>
              <a:rPr lang="en-US" dirty="0"/>
              <a:t>evaluation size N = 10,000</a:t>
            </a:r>
          </a:p>
          <a:p>
            <a:r>
              <a:rPr lang="en-US" dirty="0"/>
              <a:t>Cause 1 probability: p = 0.3 vs p = 0.6</a:t>
            </a:r>
          </a:p>
          <a:p>
            <a:r>
              <a:rPr lang="en-US" dirty="0"/>
              <a:t>Betas: 4 different scenarios (see next slide)</a:t>
            </a:r>
          </a:p>
          <a:p>
            <a:r>
              <a:rPr lang="en-US" dirty="0"/>
              <a:t>Propensity: observational vs RCT</a:t>
            </a:r>
          </a:p>
          <a:p>
            <a:r>
              <a:rPr lang="en-US" dirty="0"/>
              <a:t>Number of Causes: 2</a:t>
            </a:r>
          </a:p>
        </p:txBody>
      </p:sp>
    </p:spTree>
    <p:extLst>
      <p:ext uri="{BB962C8B-B14F-4D97-AF65-F5344CB8AC3E}">
        <p14:creationId xmlns:p14="http://schemas.microsoft.com/office/powerpoint/2010/main" val="160422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2829-9E83-044E-A10C-404D100B359D}"/>
              </a:ext>
            </a:extLst>
          </p:cNvPr>
          <p:cNvSpPr>
            <a:spLocks noGrp="1"/>
          </p:cNvSpPr>
          <p:nvPr>
            <p:ph type="title"/>
          </p:nvPr>
        </p:nvSpPr>
        <p:spPr/>
        <p:txBody>
          <a:bodyPr/>
          <a:lstStyle/>
          <a:p>
            <a:r>
              <a:rPr lang="en-US" dirty="0"/>
              <a:t>Betas </a:t>
            </a:r>
            <a:r>
              <a:rPr lang="en-US" sz="3000" dirty="0"/>
              <a:t>(4 scenarios: low </a:t>
            </a:r>
            <a:r>
              <a:rPr lang="en-US" sz="3000" dirty="0" err="1"/>
              <a:t>ncov</a:t>
            </a:r>
            <a:r>
              <a:rPr lang="en-US" sz="3000" dirty="0"/>
              <a:t>, low ncov2, high </a:t>
            </a:r>
            <a:r>
              <a:rPr lang="en-US" sz="3000" dirty="0" err="1"/>
              <a:t>ncov</a:t>
            </a:r>
            <a:r>
              <a:rPr lang="en-US" sz="3000" dirty="0"/>
              <a:t>, high ncov2)</a:t>
            </a:r>
          </a:p>
        </p:txBody>
      </p:sp>
      <p:sp>
        <p:nvSpPr>
          <p:cNvPr id="3" name="Content Placeholder 2">
            <a:extLst>
              <a:ext uri="{FF2B5EF4-FFF2-40B4-BE49-F238E27FC236}">
                <a16:creationId xmlns:a16="http://schemas.microsoft.com/office/drawing/2014/main" id="{5C74C026-0532-40AC-249A-2E68747AC94F}"/>
              </a:ext>
            </a:extLst>
          </p:cNvPr>
          <p:cNvSpPr>
            <a:spLocks noGrp="1"/>
          </p:cNvSpPr>
          <p:nvPr>
            <p:ph idx="1"/>
          </p:nvPr>
        </p:nvSpPr>
        <p:spPr>
          <a:xfrm>
            <a:off x="329784" y="1825625"/>
            <a:ext cx="5081664" cy="4351338"/>
          </a:xfrm>
        </p:spPr>
        <p:txBody>
          <a:bodyPr>
            <a:noAutofit/>
          </a:bodyPr>
          <a:lstStyle/>
          <a:p>
            <a:pPr marL="0" indent="0">
              <a:buNone/>
            </a:pPr>
            <a:r>
              <a:rPr lang="en-US" sz="1500" dirty="0"/>
              <a:t>beta1 = </a:t>
            </a:r>
          </a:p>
          <a:p>
            <a:pPr marL="0" indent="0">
              <a:buNone/>
            </a:pPr>
            <a:r>
              <a:rPr lang="en-US" sz="1500" dirty="0"/>
              <a:t>list(beta1.hazard0 = c(0, 1 * c(2,2,2)),              </a:t>
            </a:r>
          </a:p>
          <a:p>
            <a:pPr marL="0" indent="0">
              <a:buNone/>
            </a:pPr>
            <a:r>
              <a:rPr lang="en-US" sz="1500" dirty="0"/>
              <a:t>           beta1.hazard1 = c(0, -1 * c(0.5,0.5,0.5)),     </a:t>
            </a:r>
          </a:p>
          <a:p>
            <a:pPr marL="0" indent="0">
              <a:buNone/>
            </a:pPr>
            <a:r>
              <a:rPr lang="en-US" sz="1500" dirty="0"/>
              <a:t>           beta2.hazard0 = c(0, -1 * c(0.5,0.5,0.5)),     </a:t>
            </a:r>
          </a:p>
          <a:p>
            <a:pPr marL="0" indent="0">
              <a:buNone/>
            </a:pPr>
            <a:r>
              <a:rPr lang="en-US" sz="1500" dirty="0"/>
              <a:t>           beta2.hazard1 = c(0, 1 * c(1,1,1))),             </a:t>
            </a:r>
          </a:p>
          <a:p>
            <a:pPr marL="0" indent="0">
              <a:buNone/>
            </a:pPr>
            <a:r>
              <a:rPr lang="en-US" sz="1500" dirty="0"/>
              <a:t>    beta2 =</a:t>
            </a:r>
          </a:p>
          <a:p>
            <a:pPr marL="0" indent="0">
              <a:buNone/>
            </a:pPr>
            <a:r>
              <a:rPr lang="en-US" sz="1500" dirty="0"/>
              <a:t>      list(beta1.hazard0 = c(0, 1 * c(rep(2,2,2,2,2))),          </a:t>
            </a:r>
          </a:p>
          <a:p>
            <a:pPr marL="0" indent="0">
              <a:buNone/>
            </a:pPr>
            <a:r>
              <a:rPr lang="en-US" sz="1500" dirty="0"/>
              <a:t>           beta1.hazard1 = c(0, -1 * c(rep(0.5,0.5,0.5,0.5,0.5))),         </a:t>
            </a:r>
          </a:p>
          <a:p>
            <a:pPr marL="0" indent="0">
              <a:buNone/>
            </a:pPr>
            <a:r>
              <a:rPr lang="en-US" sz="1500" dirty="0"/>
              <a:t>           beta2.hazard0 = c(0, -1 * c(rep(0.5,0.5,0.5,0.5,0.5))),         </a:t>
            </a:r>
          </a:p>
          <a:p>
            <a:pPr marL="0" indent="0">
              <a:buNone/>
            </a:pPr>
            <a:r>
              <a:rPr lang="en-US" sz="1500" dirty="0"/>
              <a:t>           beta2.hazard1 = c(0, 1 * c(rep(1,1,1,1,1)))),         </a:t>
            </a:r>
          </a:p>
        </p:txBody>
      </p:sp>
      <p:sp>
        <p:nvSpPr>
          <p:cNvPr id="5" name="TextBox 4">
            <a:extLst>
              <a:ext uri="{FF2B5EF4-FFF2-40B4-BE49-F238E27FC236}">
                <a16:creationId xmlns:a16="http://schemas.microsoft.com/office/drawing/2014/main" id="{15EAE7DA-3784-3536-CCF4-5178DF223D59}"/>
              </a:ext>
            </a:extLst>
          </p:cNvPr>
          <p:cNvSpPr txBox="1"/>
          <p:nvPr/>
        </p:nvSpPr>
        <p:spPr>
          <a:xfrm>
            <a:off x="5411448" y="1852430"/>
            <a:ext cx="4945862" cy="2631490"/>
          </a:xfrm>
          <a:prstGeom prst="rect">
            <a:avLst/>
          </a:prstGeom>
          <a:noFill/>
        </p:spPr>
        <p:txBody>
          <a:bodyPr wrap="square">
            <a:spAutoFit/>
          </a:bodyPr>
          <a:lstStyle/>
          <a:p>
            <a:pPr marL="0" indent="0">
              <a:buNone/>
            </a:pPr>
            <a:r>
              <a:rPr lang="en-US" sz="1500" dirty="0"/>
              <a:t> beta3 =  </a:t>
            </a:r>
          </a:p>
          <a:p>
            <a:pPr marL="0" indent="0">
              <a:buNone/>
            </a:pPr>
            <a:r>
              <a:rPr lang="en-US" sz="1500" dirty="0"/>
              <a:t>      list(beta1.hazard0 = c(0, 1 * c(2,2.1,2.1)), </a:t>
            </a:r>
          </a:p>
          <a:p>
            <a:pPr marL="0" indent="0">
              <a:buNone/>
            </a:pPr>
            <a:r>
              <a:rPr lang="en-US" sz="1500" dirty="0"/>
              <a:t>             beta1.hazard1 = c(0, -1 * c(0.4,0.3,0.6)),              </a:t>
            </a:r>
          </a:p>
          <a:p>
            <a:pPr marL="0" indent="0">
              <a:buNone/>
            </a:pPr>
            <a:r>
              <a:rPr lang="en-US" sz="1500" dirty="0"/>
              <a:t>             beta2.hazard0 = c(0, -1 * c(0.5,0.3,0.3)),      </a:t>
            </a:r>
          </a:p>
          <a:p>
            <a:pPr marL="0" indent="0">
              <a:buNone/>
            </a:pPr>
            <a:r>
              <a:rPr lang="en-US" sz="1500" dirty="0"/>
              <a:t>            beta2.hazard1 = c(0, 1 * c(1,0.9,1.3))), </a:t>
            </a:r>
          </a:p>
          <a:p>
            <a:pPr marL="0" indent="0">
              <a:buNone/>
            </a:pPr>
            <a:r>
              <a:rPr lang="en-US" sz="1500" dirty="0"/>
              <a:t>    </a:t>
            </a:r>
          </a:p>
          <a:p>
            <a:pPr marL="0" indent="0">
              <a:buNone/>
            </a:pPr>
            <a:r>
              <a:rPr lang="en-US" sz="1500" dirty="0"/>
              <a:t>    beta4 =  </a:t>
            </a:r>
          </a:p>
          <a:p>
            <a:pPr marL="0" indent="0">
              <a:buNone/>
            </a:pPr>
            <a:r>
              <a:rPr lang="en-US" sz="1500" dirty="0"/>
              <a:t>      list(beta1.hazard0 = c(0, 1 * c(2,2.1,2.2,2.3,2.1)),              </a:t>
            </a:r>
          </a:p>
          <a:p>
            <a:pPr marL="0" indent="0">
              <a:buNone/>
            </a:pPr>
            <a:r>
              <a:rPr lang="en-US" sz="1500" dirty="0"/>
              <a:t>           beta1.hazard1 = c(0, -1 * c(0.4,0.4,0.3,0.3,0.6)),              </a:t>
            </a:r>
          </a:p>
          <a:p>
            <a:pPr marL="0" indent="0">
              <a:buNone/>
            </a:pPr>
            <a:r>
              <a:rPr lang="en-US" sz="1500" dirty="0"/>
              <a:t>           beta2.hazard0 = c(0, -1 * c(0.5,0.4,0.5,0.3,0.3)),      </a:t>
            </a:r>
          </a:p>
          <a:p>
            <a:pPr marL="0" indent="0">
              <a:buNone/>
            </a:pPr>
            <a:r>
              <a:rPr lang="en-US" sz="1500" dirty="0"/>
              <a:t>           beta2.hazard1 = c(0, 1 * c(1.1,1,0.8,0.9,1.3)))     </a:t>
            </a:r>
          </a:p>
        </p:txBody>
      </p:sp>
    </p:spTree>
    <p:extLst>
      <p:ext uri="{BB962C8B-B14F-4D97-AF65-F5344CB8AC3E}">
        <p14:creationId xmlns:p14="http://schemas.microsoft.com/office/powerpoint/2010/main" val="224949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F24ED7-5EC3-4DFA-7288-E365E4D5A008}"/>
              </a:ext>
            </a:extLst>
          </p:cNvPr>
          <p:cNvSpPr txBox="1"/>
          <p:nvPr/>
        </p:nvSpPr>
        <p:spPr>
          <a:xfrm>
            <a:off x="485696" y="119991"/>
            <a:ext cx="6848670" cy="369332"/>
          </a:xfrm>
          <a:prstGeom prst="rect">
            <a:avLst/>
          </a:prstGeom>
          <a:noFill/>
        </p:spPr>
        <p:txBody>
          <a:bodyPr wrap="none" rtlCol="0">
            <a:spAutoFit/>
          </a:bodyPr>
          <a:lstStyle/>
          <a:p>
            <a:r>
              <a:rPr lang="en-US" dirty="0"/>
              <a:t>Truncated mean side by side: Overall survival (left) and endpoint (right)</a:t>
            </a:r>
          </a:p>
        </p:txBody>
      </p:sp>
      <p:sp>
        <p:nvSpPr>
          <p:cNvPr id="10" name="TextBox 9">
            <a:extLst>
              <a:ext uri="{FF2B5EF4-FFF2-40B4-BE49-F238E27FC236}">
                <a16:creationId xmlns:a16="http://schemas.microsoft.com/office/drawing/2014/main" id="{82649F90-DE54-8A64-A594-91902B94A841}"/>
              </a:ext>
            </a:extLst>
          </p:cNvPr>
          <p:cNvSpPr txBox="1"/>
          <p:nvPr/>
        </p:nvSpPr>
        <p:spPr>
          <a:xfrm>
            <a:off x="485696" y="474866"/>
            <a:ext cx="6642525" cy="646331"/>
          </a:xfrm>
          <a:prstGeom prst="rect">
            <a:avLst/>
          </a:prstGeom>
          <a:noFill/>
        </p:spPr>
        <p:txBody>
          <a:bodyPr wrap="square" rtlCol="0">
            <a:spAutoFit/>
          </a:bodyPr>
          <a:lstStyle/>
          <a:p>
            <a:r>
              <a:rPr lang="en-US" sz="1200" dirty="0"/>
              <a:t>Each dot is a simulation in that setting. </a:t>
            </a:r>
            <a:r>
              <a:rPr lang="en-US" sz="1200" dirty="0" err="1"/>
              <a:t>N.sim</a:t>
            </a:r>
            <a:r>
              <a:rPr lang="en-US" sz="1200" dirty="0"/>
              <a:t> = 200. </a:t>
            </a:r>
          </a:p>
          <a:p>
            <a:r>
              <a:rPr lang="en-US" sz="1200" dirty="0"/>
              <a:t>Mean 1) overall survival or 2) cause 1 survival time amongst everyone who observes it</a:t>
            </a:r>
          </a:p>
          <a:p>
            <a:r>
              <a:rPr lang="en-US" sz="1200" dirty="0"/>
              <a:t>We want higher values for everything because we want treatment that gives higher survival times.</a:t>
            </a:r>
          </a:p>
        </p:txBody>
      </p:sp>
      <p:pic>
        <p:nvPicPr>
          <p:cNvPr id="13" name="Content Placeholder 12">
            <a:extLst>
              <a:ext uri="{FF2B5EF4-FFF2-40B4-BE49-F238E27FC236}">
                <a16:creationId xmlns:a16="http://schemas.microsoft.com/office/drawing/2014/main" id="{C0FDB372-95E9-D51E-1E2D-F4E9E0D7B7AD}"/>
              </a:ext>
            </a:extLst>
          </p:cNvPr>
          <p:cNvPicPr>
            <a:picLocks noGrp="1" noChangeAspect="1"/>
          </p:cNvPicPr>
          <p:nvPr>
            <p:ph idx="1"/>
          </p:nvPr>
        </p:nvPicPr>
        <p:blipFill>
          <a:blip r:embed="rId3"/>
          <a:stretch>
            <a:fillRect/>
          </a:stretch>
        </p:blipFill>
        <p:spPr>
          <a:xfrm>
            <a:off x="406399" y="1291406"/>
            <a:ext cx="5542845" cy="5542845"/>
          </a:xfrm>
        </p:spPr>
      </p:pic>
      <p:pic>
        <p:nvPicPr>
          <p:cNvPr id="15" name="Picture 14">
            <a:extLst>
              <a:ext uri="{FF2B5EF4-FFF2-40B4-BE49-F238E27FC236}">
                <a16:creationId xmlns:a16="http://schemas.microsoft.com/office/drawing/2014/main" id="{843C8E4A-4EE4-BECD-BE6F-BEA855E73D1C}"/>
              </a:ext>
            </a:extLst>
          </p:cNvPr>
          <p:cNvPicPr>
            <a:picLocks noChangeAspect="1"/>
          </p:cNvPicPr>
          <p:nvPr/>
        </p:nvPicPr>
        <p:blipFill>
          <a:blip r:embed="rId4"/>
          <a:stretch>
            <a:fillRect/>
          </a:stretch>
        </p:blipFill>
        <p:spPr>
          <a:xfrm>
            <a:off x="5949244" y="1291407"/>
            <a:ext cx="5542844" cy="5542844"/>
          </a:xfrm>
          <a:prstGeom prst="rect">
            <a:avLst/>
          </a:prstGeom>
        </p:spPr>
      </p:pic>
    </p:spTree>
    <p:extLst>
      <p:ext uri="{BB962C8B-B14F-4D97-AF65-F5344CB8AC3E}">
        <p14:creationId xmlns:p14="http://schemas.microsoft.com/office/powerpoint/2010/main" val="4056422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CE64F7-E88F-FC1C-0896-2F9291092896}"/>
              </a:ext>
            </a:extLst>
          </p:cNvPr>
          <p:cNvPicPr>
            <a:picLocks noGrp="1" noChangeAspect="1"/>
          </p:cNvPicPr>
          <p:nvPr>
            <p:ph idx="1"/>
          </p:nvPr>
        </p:nvPicPr>
        <p:blipFill>
          <a:blip r:embed="rId2"/>
          <a:stretch>
            <a:fillRect/>
          </a:stretch>
        </p:blipFill>
        <p:spPr>
          <a:xfrm>
            <a:off x="770200" y="1519281"/>
            <a:ext cx="5325800" cy="5325800"/>
          </a:xfrm>
        </p:spPr>
      </p:pic>
      <p:pic>
        <p:nvPicPr>
          <p:cNvPr id="7" name="Picture 6">
            <a:extLst>
              <a:ext uri="{FF2B5EF4-FFF2-40B4-BE49-F238E27FC236}">
                <a16:creationId xmlns:a16="http://schemas.microsoft.com/office/drawing/2014/main" id="{5F8BA420-DA8E-7E4B-4987-77AEF0A212DE}"/>
              </a:ext>
            </a:extLst>
          </p:cNvPr>
          <p:cNvPicPr>
            <a:picLocks noChangeAspect="1"/>
          </p:cNvPicPr>
          <p:nvPr/>
        </p:nvPicPr>
        <p:blipFill>
          <a:blip r:embed="rId3"/>
          <a:stretch>
            <a:fillRect/>
          </a:stretch>
        </p:blipFill>
        <p:spPr>
          <a:xfrm>
            <a:off x="6245311" y="1519281"/>
            <a:ext cx="5325800" cy="5325800"/>
          </a:xfrm>
          <a:prstGeom prst="rect">
            <a:avLst/>
          </a:prstGeom>
        </p:spPr>
      </p:pic>
      <p:sp>
        <p:nvSpPr>
          <p:cNvPr id="10" name="TextBox 9">
            <a:extLst>
              <a:ext uri="{FF2B5EF4-FFF2-40B4-BE49-F238E27FC236}">
                <a16:creationId xmlns:a16="http://schemas.microsoft.com/office/drawing/2014/main" id="{46A3D787-BC50-CAAC-6293-C2B9CA5E5129}"/>
              </a:ext>
            </a:extLst>
          </p:cNvPr>
          <p:cNvSpPr txBox="1"/>
          <p:nvPr/>
        </p:nvSpPr>
        <p:spPr>
          <a:xfrm>
            <a:off x="485696" y="119991"/>
            <a:ext cx="5771452" cy="369332"/>
          </a:xfrm>
          <a:prstGeom prst="rect">
            <a:avLst/>
          </a:prstGeom>
          <a:noFill/>
        </p:spPr>
        <p:txBody>
          <a:bodyPr wrap="none" rtlCol="0">
            <a:spAutoFit/>
          </a:bodyPr>
          <a:lstStyle/>
          <a:p>
            <a:r>
              <a:rPr lang="en-US" dirty="0"/>
              <a:t>Probability side by side: Overall survival (left) and CIF (right)</a:t>
            </a:r>
          </a:p>
        </p:txBody>
      </p:sp>
      <p:sp>
        <p:nvSpPr>
          <p:cNvPr id="11" name="TextBox 10">
            <a:extLst>
              <a:ext uri="{FF2B5EF4-FFF2-40B4-BE49-F238E27FC236}">
                <a16:creationId xmlns:a16="http://schemas.microsoft.com/office/drawing/2014/main" id="{DF193897-2D01-AE54-3360-F7DE56E7C58A}"/>
              </a:ext>
            </a:extLst>
          </p:cNvPr>
          <p:cNvSpPr txBox="1"/>
          <p:nvPr/>
        </p:nvSpPr>
        <p:spPr>
          <a:xfrm>
            <a:off x="485696" y="474866"/>
            <a:ext cx="8206748" cy="830997"/>
          </a:xfrm>
          <a:prstGeom prst="rect">
            <a:avLst/>
          </a:prstGeom>
          <a:noFill/>
        </p:spPr>
        <p:txBody>
          <a:bodyPr wrap="square" rtlCol="0">
            <a:spAutoFit/>
          </a:bodyPr>
          <a:lstStyle/>
          <a:p>
            <a:r>
              <a:rPr lang="en-US" sz="1200" dirty="0"/>
              <a:t>Each dot is a simulation in that setting. </a:t>
            </a:r>
            <a:r>
              <a:rPr lang="en-US" sz="1200" dirty="0" err="1"/>
              <a:t>N.sim</a:t>
            </a:r>
            <a:r>
              <a:rPr lang="en-US" sz="1200" dirty="0"/>
              <a:t> = 200. </a:t>
            </a:r>
          </a:p>
          <a:p>
            <a:r>
              <a:rPr lang="en-US" sz="1200" dirty="0"/>
              <a:t>1) overall survival probability at time 3 or 2) cause 1 cumulative incidence at time 3 amongst everyone who observes cause 1</a:t>
            </a:r>
          </a:p>
          <a:p>
            <a:r>
              <a:rPr lang="en-US" sz="1200" dirty="0"/>
              <a:t>We want higher values for survival because we want treatment that gives higher survival probability</a:t>
            </a:r>
          </a:p>
          <a:p>
            <a:r>
              <a:rPr lang="en-US" sz="1200" dirty="0"/>
              <a:t>We want lower values for endpoint because we want treatment that gives lower cumulative incidence of priority cause</a:t>
            </a:r>
          </a:p>
        </p:txBody>
      </p:sp>
    </p:spTree>
    <p:extLst>
      <p:ext uri="{BB962C8B-B14F-4D97-AF65-F5344CB8AC3E}">
        <p14:creationId xmlns:p14="http://schemas.microsoft.com/office/powerpoint/2010/main" val="3137734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1783-721B-9D38-47AB-A1E3CB5EC6D3}"/>
              </a:ext>
            </a:extLst>
          </p:cNvPr>
          <p:cNvSpPr>
            <a:spLocks noGrp="1"/>
          </p:cNvSpPr>
          <p:nvPr>
            <p:ph type="title"/>
          </p:nvPr>
        </p:nvSpPr>
        <p:spPr>
          <a:xfrm>
            <a:off x="0" y="0"/>
            <a:ext cx="10515600" cy="1325563"/>
          </a:xfrm>
        </p:spPr>
        <p:txBody>
          <a:bodyPr>
            <a:normAutofit/>
          </a:bodyPr>
          <a:lstStyle/>
          <a:p>
            <a:r>
              <a:rPr lang="en-US" sz="2000" dirty="0"/>
              <a:t>Overall Survival Time (Left: truncated mean; Right: probability at time 3)</a:t>
            </a:r>
          </a:p>
        </p:txBody>
      </p:sp>
      <p:pic>
        <p:nvPicPr>
          <p:cNvPr id="4" name="Picture 3">
            <a:extLst>
              <a:ext uri="{FF2B5EF4-FFF2-40B4-BE49-F238E27FC236}">
                <a16:creationId xmlns:a16="http://schemas.microsoft.com/office/drawing/2014/main" id="{3DC558E5-8E83-E196-5ED0-2F11D2771C69}"/>
              </a:ext>
            </a:extLst>
          </p:cNvPr>
          <p:cNvPicPr>
            <a:picLocks noChangeAspect="1"/>
          </p:cNvPicPr>
          <p:nvPr/>
        </p:nvPicPr>
        <p:blipFill>
          <a:blip r:embed="rId3"/>
          <a:stretch>
            <a:fillRect/>
          </a:stretch>
        </p:blipFill>
        <p:spPr>
          <a:xfrm>
            <a:off x="90310" y="1001886"/>
            <a:ext cx="11988800" cy="5994400"/>
          </a:xfrm>
          <a:prstGeom prst="rect">
            <a:avLst/>
          </a:prstGeom>
        </p:spPr>
      </p:pic>
    </p:spTree>
    <p:extLst>
      <p:ext uri="{BB962C8B-B14F-4D97-AF65-F5344CB8AC3E}">
        <p14:creationId xmlns:p14="http://schemas.microsoft.com/office/powerpoint/2010/main" val="255990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BD93-4F17-50DC-07AC-D5C84E4B8C71}"/>
              </a:ext>
            </a:extLst>
          </p:cNvPr>
          <p:cNvSpPr>
            <a:spLocks noGrp="1"/>
          </p:cNvSpPr>
          <p:nvPr>
            <p:ph type="title"/>
          </p:nvPr>
        </p:nvSpPr>
        <p:spPr>
          <a:xfrm>
            <a:off x="340489" y="-97863"/>
            <a:ext cx="10515600" cy="1325563"/>
          </a:xfrm>
        </p:spPr>
        <p:txBody>
          <a:bodyPr>
            <a:normAutofit/>
          </a:bodyPr>
          <a:lstStyle/>
          <a:p>
            <a:r>
              <a:rPr lang="en-US" sz="2000" dirty="0"/>
              <a:t>Cause 1 Survival Time: We want it to be high because this is failure time from cause 1.</a:t>
            </a:r>
          </a:p>
        </p:txBody>
      </p:sp>
      <p:pic>
        <p:nvPicPr>
          <p:cNvPr id="7" name="Picture 6">
            <a:extLst>
              <a:ext uri="{FF2B5EF4-FFF2-40B4-BE49-F238E27FC236}">
                <a16:creationId xmlns:a16="http://schemas.microsoft.com/office/drawing/2014/main" id="{3DF78DFC-CBB0-E3CE-7BDE-48257CDDC1A3}"/>
              </a:ext>
            </a:extLst>
          </p:cNvPr>
          <p:cNvPicPr>
            <a:picLocks noChangeAspect="1"/>
          </p:cNvPicPr>
          <p:nvPr/>
        </p:nvPicPr>
        <p:blipFill>
          <a:blip r:embed="rId3"/>
          <a:stretch>
            <a:fillRect/>
          </a:stretch>
        </p:blipFill>
        <p:spPr>
          <a:xfrm>
            <a:off x="0" y="776115"/>
            <a:ext cx="12192000" cy="6096000"/>
          </a:xfrm>
          <a:prstGeom prst="rect">
            <a:avLst/>
          </a:prstGeom>
        </p:spPr>
      </p:pic>
    </p:spTree>
    <p:extLst>
      <p:ext uri="{BB962C8B-B14F-4D97-AF65-F5344CB8AC3E}">
        <p14:creationId xmlns:p14="http://schemas.microsoft.com/office/powerpoint/2010/main" val="236205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66EA1-9508-A9B6-F4DA-5708CB206342}"/>
              </a:ext>
            </a:extLst>
          </p:cNvPr>
          <p:cNvSpPr>
            <a:spLocks noGrp="1"/>
          </p:cNvSpPr>
          <p:nvPr>
            <p:ph type="title"/>
          </p:nvPr>
        </p:nvSpPr>
        <p:spPr>
          <a:xfrm>
            <a:off x="838200" y="184806"/>
            <a:ext cx="10515600" cy="613888"/>
          </a:xfrm>
        </p:spPr>
        <p:txBody>
          <a:bodyPr vert="horz" lIns="91440" tIns="45720" rIns="91440" bIns="45720" rtlCol="0" anchor="t">
            <a:normAutofit fontScale="90000"/>
          </a:bodyPr>
          <a:lstStyle/>
          <a:p>
            <a:r>
              <a:rPr lang="en-US" sz="2000" kern="1200" dirty="0">
                <a:solidFill>
                  <a:schemeClr val="tx1"/>
                </a:solidFill>
                <a:latin typeface="+mj-lt"/>
                <a:ea typeface="+mj-ea"/>
                <a:cs typeface="+mj-cs"/>
              </a:rPr>
              <a:t>Figure S1: Overall survival: distribution of differences across 200 simulations (between Method and BEST METHOD). NOTE: closer to 0 is better.</a:t>
            </a:r>
          </a:p>
        </p:txBody>
      </p:sp>
      <p:pic>
        <p:nvPicPr>
          <p:cNvPr id="6" name="Picture 5" descr="A screenshot of a graph&#10;&#10;Description automatically generated">
            <a:extLst>
              <a:ext uri="{FF2B5EF4-FFF2-40B4-BE49-F238E27FC236}">
                <a16:creationId xmlns:a16="http://schemas.microsoft.com/office/drawing/2014/main" id="{41C9CCD7-1476-490D-8483-291346F3DCBB}"/>
              </a:ext>
            </a:extLst>
          </p:cNvPr>
          <p:cNvPicPr>
            <a:picLocks noChangeAspect="1"/>
          </p:cNvPicPr>
          <p:nvPr/>
        </p:nvPicPr>
        <p:blipFill>
          <a:blip r:embed="rId3"/>
          <a:stretch>
            <a:fillRect/>
          </a:stretch>
        </p:blipFill>
        <p:spPr>
          <a:xfrm>
            <a:off x="67734" y="798693"/>
            <a:ext cx="12062176" cy="6031088"/>
          </a:xfrm>
          <a:prstGeom prst="rect">
            <a:avLst/>
          </a:prstGeom>
        </p:spPr>
      </p:pic>
    </p:spTree>
    <p:extLst>
      <p:ext uri="{BB962C8B-B14F-4D97-AF65-F5344CB8AC3E}">
        <p14:creationId xmlns:p14="http://schemas.microsoft.com/office/powerpoint/2010/main" val="175101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6EA1-9508-A9B6-F4DA-5708CB206342}"/>
              </a:ext>
            </a:extLst>
          </p:cNvPr>
          <p:cNvSpPr>
            <a:spLocks noGrp="1"/>
          </p:cNvSpPr>
          <p:nvPr>
            <p:ph type="title"/>
          </p:nvPr>
        </p:nvSpPr>
        <p:spPr>
          <a:xfrm>
            <a:off x="838200" y="184805"/>
            <a:ext cx="10515600" cy="1505883"/>
          </a:xfrm>
        </p:spPr>
        <p:txBody>
          <a:bodyPr vert="horz" lIns="91440" tIns="45720" rIns="91440" bIns="45720" rtlCol="0" anchor="t">
            <a:normAutofit/>
          </a:bodyPr>
          <a:lstStyle/>
          <a:p>
            <a:r>
              <a:rPr lang="en-US" sz="2000" kern="1200" dirty="0">
                <a:solidFill>
                  <a:schemeClr val="tx1"/>
                </a:solidFill>
                <a:latin typeface="+mj-lt"/>
                <a:ea typeface="+mj-ea"/>
                <a:cs typeface="+mj-cs"/>
              </a:rPr>
              <a:t>Overall cause 1: distribution of differences across 200 simulations (between Method and BEST METHOD)</a:t>
            </a:r>
          </a:p>
        </p:txBody>
      </p:sp>
      <p:pic>
        <p:nvPicPr>
          <p:cNvPr id="4" name="Picture 3" descr="A screenshot of a graph&#10;&#10;Description automatically generated">
            <a:extLst>
              <a:ext uri="{FF2B5EF4-FFF2-40B4-BE49-F238E27FC236}">
                <a16:creationId xmlns:a16="http://schemas.microsoft.com/office/drawing/2014/main" id="{5A386395-2DE4-46F2-FE82-DAAB9AC5D8C8}"/>
              </a:ext>
            </a:extLst>
          </p:cNvPr>
          <p:cNvPicPr>
            <a:picLocks noChangeAspect="1"/>
          </p:cNvPicPr>
          <p:nvPr/>
        </p:nvPicPr>
        <p:blipFill>
          <a:blip r:embed="rId3"/>
          <a:stretch>
            <a:fillRect/>
          </a:stretch>
        </p:blipFill>
        <p:spPr>
          <a:xfrm>
            <a:off x="0" y="776115"/>
            <a:ext cx="12192000" cy="6096000"/>
          </a:xfrm>
          <a:prstGeom prst="rect">
            <a:avLst/>
          </a:prstGeom>
        </p:spPr>
      </p:pic>
    </p:spTree>
    <p:extLst>
      <p:ext uri="{BB962C8B-B14F-4D97-AF65-F5344CB8AC3E}">
        <p14:creationId xmlns:p14="http://schemas.microsoft.com/office/powerpoint/2010/main" val="2200338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878</Words>
  <Application>Microsoft Macintosh PowerPoint</Application>
  <PresentationFormat>Widescreen</PresentationFormat>
  <Paragraphs>76</Paragraphs>
  <Slides>11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Current Simulations</vt:lpstr>
      <vt:lpstr>Simulation Settings</vt:lpstr>
      <vt:lpstr>Betas (4 scenarios: low ncov, low ncov2, high ncov, high ncov2)</vt:lpstr>
      <vt:lpstr>PowerPoint Presentation</vt:lpstr>
      <vt:lpstr>PowerPoint Presentation</vt:lpstr>
      <vt:lpstr>Overall Survival Time (Left: truncated mean; Right: probability at time 3)</vt:lpstr>
      <vt:lpstr>Cause 1 Survival Time: We want it to be high because this is failure time from cause 1.</vt:lpstr>
      <vt:lpstr>Figure S1: Overall survival: distribution of differences across 200 simulations (between Method and BEST METHOD). NOTE: closer to 0 is better.</vt:lpstr>
      <vt:lpstr>Overall cause 1: distribution of differences across 200 simulations (between Method and BEST METHOD)</vt:lpstr>
      <vt:lpstr>PowerPoint Presentation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Zhou, Christina</dc:creator>
  <cp:lastModifiedBy>Zhou, Christina</cp:lastModifiedBy>
  <cp:revision>41</cp:revision>
  <dcterms:created xsi:type="dcterms:W3CDTF">2023-12-05T17:43:11Z</dcterms:created>
  <dcterms:modified xsi:type="dcterms:W3CDTF">2023-12-06T17:24:04Z</dcterms:modified>
</cp:coreProperties>
</file>